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2" r:id="rId12"/>
    <p:sldId id="265" r:id="rId13"/>
    <p:sldId id="266" r:id="rId14"/>
    <p:sldId id="270" r:id="rId15"/>
    <p:sldId id="267" r:id="rId16"/>
    <p:sldId id="268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Human-Environment </a:t>
            </a:r>
            <a:r>
              <a:rPr lang="en-US" sz="6600" b="1" dirty="0" smtClean="0"/>
              <a:t>Interaction of </a:t>
            </a:r>
            <a:r>
              <a:rPr lang="en-US" sz="6600" b="1" smtClean="0"/>
              <a:t>Latin America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012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249382"/>
            <a:ext cx="9201773" cy="6276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-</a:t>
            </a:r>
            <a:r>
              <a:rPr lang="en-US" sz="4400" b="1" u="sng" dirty="0" smtClean="0"/>
              <a:t>Spanish conquest</a:t>
            </a:r>
            <a:r>
              <a:rPr lang="en-US" sz="4400" b="1" dirty="0" smtClean="0"/>
              <a:t>: conquering of Native groups by the Spanish in Mexico</a:t>
            </a:r>
          </a:p>
          <a:p>
            <a:pPr marL="0" indent="0">
              <a:buNone/>
            </a:pPr>
            <a:r>
              <a:rPr lang="en-US" sz="4400" b="1" dirty="0" smtClean="0"/>
              <a:t>-1519: Hernan Cortés and his men arrived on the coast of Mexico</a:t>
            </a:r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-Marched into the 	interior 	until they reached 	</a:t>
            </a:r>
            <a:r>
              <a:rPr lang="en-US" sz="4400" b="1" dirty="0" err="1" smtClean="0"/>
              <a:t>Tenochtitlán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1992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26" y="221914"/>
            <a:ext cx="9370627" cy="64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259773"/>
            <a:ext cx="9399201" cy="6400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-</a:t>
            </a:r>
            <a:r>
              <a:rPr lang="en-US" sz="4800" b="1" u="sng" dirty="0" err="1"/>
              <a:t>Tenochtitlán</a:t>
            </a:r>
            <a:r>
              <a:rPr lang="en-US" sz="4800" b="1" dirty="0"/>
              <a:t>: capital of the Aztec empire</a:t>
            </a:r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-Empire was completely 	conquered </a:t>
            </a:r>
            <a:r>
              <a:rPr lang="en-US" sz="4800" b="1" dirty="0"/>
              <a:t>by 1521</a:t>
            </a:r>
          </a:p>
          <a:p>
            <a:pPr marL="0" indent="0">
              <a:buNone/>
            </a:pPr>
            <a:r>
              <a:rPr lang="en-US" sz="4800" b="1" dirty="0"/>
              <a:t>	-Mexico was </a:t>
            </a:r>
            <a:r>
              <a:rPr lang="en-US" sz="4800" b="1" dirty="0" smtClean="0"/>
              <a:t>now </a:t>
            </a:r>
            <a:r>
              <a:rPr lang="en-US" sz="4800" b="1" dirty="0"/>
              <a:t>part </a:t>
            </a:r>
            <a:r>
              <a:rPr lang="en-US" sz="4800" b="1" dirty="0" smtClean="0"/>
              <a:t>	of 	the Spanish empire</a:t>
            </a:r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-Gained independence in 	1821</a:t>
            </a:r>
            <a:endParaRPr lang="en-US" sz="4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22117"/>
            <a:ext cx="9692640" cy="80809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Economy of Mexico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205346"/>
            <a:ext cx="8595360" cy="5465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-The oil industry is an extremely important part of the economy of Mexico</a:t>
            </a:r>
          </a:p>
          <a:p>
            <a:pPr marL="0" indent="0">
              <a:buNone/>
            </a:pPr>
            <a:r>
              <a:rPr lang="en-US" sz="5400" b="1" dirty="0"/>
              <a:t>	</a:t>
            </a:r>
            <a:r>
              <a:rPr lang="en-US" sz="5400" b="1" dirty="0" smtClean="0"/>
              <a:t>-Reserves located in 	the Gulf of Mexico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44699"/>
            <a:ext cx="8595360" cy="6301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/>
              <a:t>-Manufacturing </a:t>
            </a:r>
            <a:r>
              <a:rPr lang="en-US" sz="4400" b="1" dirty="0"/>
              <a:t>is another important industry</a:t>
            </a:r>
          </a:p>
          <a:p>
            <a:pPr marL="0" indent="0">
              <a:buNone/>
            </a:pPr>
            <a:r>
              <a:rPr lang="en-US" sz="4400" b="1" dirty="0"/>
              <a:t>-</a:t>
            </a:r>
            <a:r>
              <a:rPr lang="en-US" sz="4400" b="1" u="sng" dirty="0"/>
              <a:t>maquiladoras</a:t>
            </a:r>
            <a:r>
              <a:rPr lang="en-US" sz="4400" b="1" dirty="0"/>
              <a:t>: factories that assemble imported materials into finished products that are exported</a:t>
            </a:r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-Usually </a:t>
            </a:r>
            <a:r>
              <a:rPr lang="en-US" sz="4400" b="1" dirty="0"/>
              <a:t>exported to the </a:t>
            </a:r>
            <a:r>
              <a:rPr lang="en-US" sz="4400" b="1" dirty="0" smtClean="0"/>
              <a:t>	United States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499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394856"/>
            <a:ext cx="8786137" cy="6141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-Mexico is an important member of NAFTA</a:t>
            </a:r>
          </a:p>
          <a:p>
            <a:pPr marL="0" indent="0">
              <a:buNone/>
            </a:pPr>
            <a:r>
              <a:rPr lang="en-US" sz="4400" b="1" dirty="0" smtClean="0"/>
              <a:t>-</a:t>
            </a:r>
            <a:r>
              <a:rPr lang="en-US" sz="4400" b="1" u="sng" dirty="0" smtClean="0"/>
              <a:t>NAFTA</a:t>
            </a:r>
            <a:r>
              <a:rPr lang="en-US" sz="4400" b="1" u="sng" dirty="0"/>
              <a:t> </a:t>
            </a:r>
            <a:r>
              <a:rPr lang="en-US" sz="4400" b="1" u="sng" dirty="0" smtClean="0"/>
              <a:t>(North American Free Trade Agreement)</a:t>
            </a:r>
            <a:r>
              <a:rPr lang="en-US" sz="4400" b="1" dirty="0" smtClean="0"/>
              <a:t>: trade agreement creating a zone of cooperation on trade between Canada, the United States, and Mexico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506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886" y="114300"/>
            <a:ext cx="5661314" cy="66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482" y="218208"/>
            <a:ext cx="8595360" cy="5764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-A rapidly growing population has led to a shortage of jobs</a:t>
            </a:r>
          </a:p>
          <a:p>
            <a:pPr marL="0" indent="0">
              <a:buNone/>
            </a:pPr>
            <a:r>
              <a:rPr lang="en-US" sz="4000" b="1" dirty="0" smtClean="0"/>
              <a:t>-Immigration to the United States has impacted Mexican society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-Many workers make money 	in the 	United States and 	send funds back to 	families in Mexico</a:t>
            </a:r>
          </a:p>
        </p:txBody>
      </p:sp>
    </p:spTree>
    <p:extLst>
      <p:ext uri="{BB962C8B-B14F-4D97-AF65-F5344CB8AC3E}">
        <p14:creationId xmlns:p14="http://schemas.microsoft.com/office/powerpoint/2010/main" val="35973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347730"/>
            <a:ext cx="8951074" cy="5832407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/>
              <a:t>-Rates of children attending school has increased</a:t>
            </a:r>
          </a:p>
          <a:p>
            <a:pPr marL="0" indent="0">
              <a:buNone/>
            </a:pPr>
            <a:r>
              <a:rPr lang="en-US" sz="5400" b="1" dirty="0" smtClean="0"/>
              <a:t>-Education </a:t>
            </a:r>
            <a:r>
              <a:rPr lang="en-US" sz="5400" b="1" dirty="0"/>
              <a:t>will become </a:t>
            </a:r>
            <a:r>
              <a:rPr lang="en-US" sz="5400" b="1" dirty="0" smtClean="0"/>
              <a:t>even </a:t>
            </a:r>
            <a:r>
              <a:rPr lang="en-US" sz="5400" b="1" dirty="0"/>
              <a:t>more </a:t>
            </a:r>
            <a:r>
              <a:rPr lang="en-US" sz="5400" b="1" dirty="0" smtClean="0"/>
              <a:t>important </a:t>
            </a:r>
            <a:r>
              <a:rPr lang="en-US" sz="5400" b="1" dirty="0"/>
              <a:t>as </a:t>
            </a:r>
            <a:r>
              <a:rPr lang="en-US" sz="5400" b="1" dirty="0" smtClean="0"/>
              <a:t>Mexico </a:t>
            </a:r>
            <a:r>
              <a:rPr lang="en-US" sz="5400" b="1" dirty="0"/>
              <a:t>becomes </a:t>
            </a:r>
            <a:r>
              <a:rPr lang="en-US" sz="5400" b="1" dirty="0" smtClean="0"/>
              <a:t>more industrialized</a:t>
            </a:r>
            <a:endParaRPr lang="en-US" sz="5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426028"/>
            <a:ext cx="8595360" cy="575411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-</a:t>
            </a:r>
            <a:r>
              <a:rPr lang="en-US" sz="4400" b="1" u="sng" dirty="0" smtClean="0"/>
              <a:t>slash-and-burn</a:t>
            </a:r>
            <a:r>
              <a:rPr lang="en-US" sz="4400" b="1" dirty="0" smtClean="0"/>
              <a:t>: </a:t>
            </a:r>
            <a:r>
              <a:rPr lang="en-US" sz="4400" b="1" dirty="0"/>
              <a:t>the process of cutting trees and grasses and burning the debris to clear the </a:t>
            </a:r>
            <a:r>
              <a:rPr lang="en-US" sz="4400" b="1" dirty="0" smtClean="0"/>
              <a:t>field for farming</a:t>
            </a:r>
          </a:p>
          <a:p>
            <a:pPr marL="0" indent="0">
              <a:buNone/>
            </a:pPr>
            <a:r>
              <a:rPr lang="en-US" sz="4400" b="1" dirty="0" smtClean="0"/>
              <a:t>-</a:t>
            </a:r>
            <a:r>
              <a:rPr lang="en-US" sz="4400" b="1" dirty="0"/>
              <a:t>A</a:t>
            </a:r>
            <a:r>
              <a:rPr lang="en-US" sz="4400" b="1" dirty="0" smtClean="0"/>
              <a:t>fter a few years, the soil becomes exhausted, all nutrients from the soil are gone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51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272242"/>
            <a:ext cx="9570590" cy="63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363682"/>
            <a:ext cx="8595360" cy="5816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-</a:t>
            </a:r>
            <a:r>
              <a:rPr lang="en-US" sz="4000" b="1" u="sng" dirty="0" smtClean="0"/>
              <a:t>terraced farming</a:t>
            </a:r>
            <a:r>
              <a:rPr lang="en-US" sz="4000" b="1" dirty="0" smtClean="0"/>
              <a:t>: an ancient technique of farming for growing crops on mountain slopes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-</a:t>
            </a:r>
            <a:r>
              <a:rPr lang="en-US" sz="4000" b="1" dirty="0"/>
              <a:t>U</a:t>
            </a:r>
            <a:r>
              <a:rPr lang="en-US" sz="4000" b="1" dirty="0" smtClean="0"/>
              <a:t>ses step-like horizontal 	fields cut into the slopes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-</a:t>
            </a:r>
            <a:r>
              <a:rPr lang="en-US" sz="4000" b="1" dirty="0"/>
              <a:t>R</a:t>
            </a:r>
            <a:r>
              <a:rPr lang="en-US" sz="4000" b="1" dirty="0" smtClean="0"/>
              <a:t>educes soil erosion 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-Practiced by the Inca and 	Aztecs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806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4319" y="2777318"/>
            <a:ext cx="5758971" cy="3858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54" y="221297"/>
            <a:ext cx="5390770" cy="37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97427"/>
            <a:ext cx="9243338" cy="64735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-</a:t>
            </a:r>
            <a:r>
              <a:rPr lang="en-US" sz="4000" b="1" u="sng" dirty="0" smtClean="0"/>
              <a:t>infrastructure</a:t>
            </a:r>
            <a:r>
              <a:rPr lang="en-US" sz="4000" b="1" dirty="0" smtClean="0"/>
              <a:t>: basic support systems in a society like power, transportation, water, sanitation, and education systems</a:t>
            </a:r>
          </a:p>
          <a:p>
            <a:pPr marL="0" indent="0">
              <a:buNone/>
            </a:pPr>
            <a:r>
              <a:rPr lang="en-US" sz="4000" b="1" dirty="0" smtClean="0"/>
              <a:t>-Many rapidly growing cities in Latin America cannot provide proper infrastructure, creates problems</a:t>
            </a:r>
          </a:p>
          <a:p>
            <a:pPr marL="0" indent="0">
              <a:buNone/>
            </a:pPr>
            <a:r>
              <a:rPr lang="en-US" sz="4000" b="1" dirty="0"/>
              <a:t>	</a:t>
            </a:r>
            <a:r>
              <a:rPr lang="en-US" sz="4000" b="1" dirty="0" smtClean="0"/>
              <a:t>-</a:t>
            </a:r>
            <a:r>
              <a:rPr lang="en-US" sz="4000" b="1" u="sng" dirty="0" smtClean="0"/>
              <a:t>Examples of problems</a:t>
            </a:r>
            <a:r>
              <a:rPr lang="en-US" sz="4000" b="1" dirty="0" smtClean="0"/>
              <a:t>: 		shortages of drinking water, 	high unemployment, increased 	crime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917" y="187036"/>
            <a:ext cx="8595360" cy="6515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smtClean="0"/>
              <a:t>Advantages of Tourism</a:t>
            </a:r>
          </a:p>
          <a:p>
            <a:pPr marL="0" indent="0">
              <a:buNone/>
            </a:pPr>
            <a:r>
              <a:rPr lang="en-US" sz="3200" b="1" dirty="0" smtClean="0"/>
              <a:t>-Resorts provide jobs for local residents</a:t>
            </a:r>
          </a:p>
          <a:p>
            <a:pPr marL="0" indent="0">
              <a:buNone/>
            </a:pPr>
            <a:r>
              <a:rPr lang="en-US" sz="3200" b="1" dirty="0" smtClean="0"/>
              <a:t>-Restaurants, tours, excursions bring money into areas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u="sng" dirty="0" smtClean="0"/>
              <a:t>Disadvantages of Tourism</a:t>
            </a:r>
          </a:p>
          <a:p>
            <a:pPr marL="0" indent="0">
              <a:buNone/>
            </a:pPr>
            <a:r>
              <a:rPr lang="en-US" sz="3200" b="1" dirty="0" smtClean="0"/>
              <a:t>-Congestion and pollution increases</a:t>
            </a:r>
          </a:p>
          <a:p>
            <a:pPr marL="0" indent="0">
              <a:buNone/>
            </a:pPr>
            <a:r>
              <a:rPr lang="en-US" sz="3200" b="1" dirty="0" smtClean="0"/>
              <a:t>-</a:t>
            </a:r>
            <a:r>
              <a:rPr lang="en-US" sz="3200" b="1" dirty="0"/>
              <a:t>O</a:t>
            </a:r>
            <a:r>
              <a:rPr lang="en-US" sz="3200" b="1" dirty="0" smtClean="0"/>
              <a:t>bvious gap between wealthy tourists and less wealthy residents</a:t>
            </a:r>
          </a:p>
          <a:p>
            <a:pPr marL="0" indent="0">
              <a:buNone/>
            </a:pPr>
            <a:r>
              <a:rPr lang="en-US" sz="3200" b="1" dirty="0" smtClean="0"/>
              <a:t>-Owners of resorts don’t bring money back into the community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439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/>
              <a:t>Mexico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8789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4" y="220374"/>
            <a:ext cx="9328439" cy="63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227</TotalTime>
  <Words>293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Schoolbook</vt:lpstr>
      <vt:lpstr>Wingdings 2</vt:lpstr>
      <vt:lpstr>View</vt:lpstr>
      <vt:lpstr>Human-Environment Interaction of Latin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Mexico</vt:lpstr>
      <vt:lpstr>PowerPoint Presentation</vt:lpstr>
      <vt:lpstr>PowerPoint Presentation</vt:lpstr>
      <vt:lpstr>PowerPoint Presentation</vt:lpstr>
      <vt:lpstr>PowerPoint Presentation</vt:lpstr>
      <vt:lpstr>Economy of Mexico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Human-Environment Interaction</dc:title>
  <dc:creator>Mary Westney Allen</dc:creator>
  <cp:lastModifiedBy>Allen, Mary</cp:lastModifiedBy>
  <cp:revision>18</cp:revision>
  <dcterms:created xsi:type="dcterms:W3CDTF">2014-09-25T09:00:36Z</dcterms:created>
  <dcterms:modified xsi:type="dcterms:W3CDTF">2015-10-07T16:37:23Z</dcterms:modified>
</cp:coreProperties>
</file>